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60" r:id="rId3"/>
    <p:sldId id="287" r:id="rId4"/>
    <p:sldId id="299" r:id="rId5"/>
    <p:sldId id="302" r:id="rId6"/>
    <p:sldId id="297" r:id="rId7"/>
    <p:sldId id="298" r:id="rId8"/>
    <p:sldId id="300" r:id="rId9"/>
    <p:sldId id="295" r:id="rId10"/>
    <p:sldId id="290" r:id="rId11"/>
    <p:sldId id="293" r:id="rId12"/>
    <p:sldId id="294" r:id="rId13"/>
    <p:sldId id="301" r:id="rId14"/>
    <p:sldId id="291" r:id="rId15"/>
    <p:sldId id="303" r:id="rId16"/>
    <p:sldId id="288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94660"/>
  </p:normalViewPr>
  <p:slideViewPr>
    <p:cSldViewPr>
      <p:cViewPr varScale="1">
        <p:scale>
          <a:sx n="73" d="100"/>
          <a:sy n="73" d="100"/>
        </p:scale>
        <p:origin x="116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5AADC-F087-46B4-A78A-6F1278DC9A0B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6092E-4B42-44BB-8576-43FAC9945E0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65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‹#›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‹#›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‹#›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‹#›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1281906" y="6041049"/>
            <a:ext cx="880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1200" b="1" dirty="0"/>
              <a:t>Disciplina: </a:t>
            </a:r>
            <a:endParaRPr lang="pt-BR" sz="120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3127602" y="6022919"/>
            <a:ext cx="1622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pt-BR" altLang="pt-BR" sz="1200" b="1" dirty="0" err="1"/>
              <a:t>Profª</a:t>
            </a:r>
            <a:r>
              <a:rPr lang="pt-BR" altLang="pt-BR" sz="1200" b="1" dirty="0"/>
              <a:t>. MSC.</a:t>
            </a:r>
            <a:r>
              <a:rPr lang="pt-BR" altLang="pt-BR" sz="1200" b="1" baseline="0" dirty="0"/>
              <a:t> </a:t>
            </a:r>
            <a:r>
              <a:rPr lang="pt-BR" altLang="pt-BR" sz="1200" b="1" dirty="0"/>
              <a:t>FELIX, Rita</a:t>
            </a:r>
          </a:p>
        </p:txBody>
      </p:sp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ubank.com.br/nubank-abre-sua-biblioteca-de-machine-learn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ubank/fklear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br-pt/cloud/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br-pt/analytics/machine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tflix-techblog/distributed-neural-networks-with-gpus-in-the-aws-cloud-ccf71e82056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qconcursos.com/questoes-de-concursos/questoes/f05048f3-3a?from_omniauth=true&amp;provider=facebook#_=_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qconcursos.com/questoes-de-concursos/questoes/f05048f3-3a?from_omniauth=true&amp;provider=facebook#_=_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qconcursos.com/questoes-de-concursos/questoes/76644215-bc?from_omniauth=true&amp;provider=facebook#_=_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ubank.com.br/nubank-abre-sua-biblioteca-de-machine-learning/" TargetMode="External"/><Relationship Id="rId3" Type="http://schemas.openxmlformats.org/officeDocument/2006/relationships/hyperlink" Target="https://www.sas.com/pt_br/insights/analytics/deep-learning.html" TargetMode="External"/><Relationship Id="rId7" Type="http://schemas.openxmlformats.org/officeDocument/2006/relationships/hyperlink" Target="https://www.youtube.com/watch?v=1_c_MA1F-vU" TargetMode="External"/><Relationship Id="rId12" Type="http://schemas.openxmlformats.org/officeDocument/2006/relationships/hyperlink" Target="https://www.qconcursos.com/questoes-de-concursos/questoes/f05048f3-3a?from_omniauth=true&amp;provider=facebook#_=_" TargetMode="External"/><Relationship Id="rId2" Type="http://schemas.openxmlformats.org/officeDocument/2006/relationships/hyperlink" Target="https://www.significados.com.br/machine-learnin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Iuz_jc96bQk" TargetMode="External"/><Relationship Id="rId11" Type="http://schemas.openxmlformats.org/officeDocument/2006/relationships/hyperlink" Target="https://www.qconcursos.com/questoes-de-concursos/questoes/76644215-bc?from_omniauth=true&amp;provider=facebook#_=_" TargetMode="External"/><Relationship Id="rId5" Type="http://schemas.openxmlformats.org/officeDocument/2006/relationships/hyperlink" Target="https://www.institutodeengenharia.org.br/site/2019/04/01/nobel-da-computacao%E2%80%8B-vai-para-os-pais-do-deep-learning/" TargetMode="External"/><Relationship Id="rId10" Type="http://schemas.openxmlformats.org/officeDocument/2006/relationships/hyperlink" Target="https://medium.com/netflix-techblog/distributed-neural-networks-with-gpus-in-the-aws-cloud-ccf71e82056b" TargetMode="External"/><Relationship Id="rId4" Type="http://schemas.openxmlformats.org/officeDocument/2006/relationships/hyperlink" Target="https://data-flair.training/blogs/deep-learning-tutorial/" TargetMode="External"/><Relationship Id="rId9" Type="http://schemas.openxmlformats.org/officeDocument/2006/relationships/hyperlink" Target="https://www.ibm.com/br-pt/cloud/machine-lear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uz_jc96bQ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1_c_MA1F-vU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50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3100" dirty="0"/>
              <a:t>CASES - APLICAÇÕES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58830-B3AA-4FDB-AA27-ED654FE7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3" b="12125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881176" y="3701359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algn="ctr">
              <a:lnSpc>
                <a:spcPct val="90000"/>
              </a:lnSpc>
            </a:pPr>
            <a:r>
              <a:rPr lang="en-US" sz="1600" dirty="0"/>
              <a:t>LINK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https://blog.nubank.com.br/nubank-abre-sua-biblioteca-de-machine-learning/</a:t>
            </a:r>
            <a:endParaRPr lang="en-US" sz="1600" dirty="0"/>
          </a:p>
          <a:p>
            <a:pPr marL="0" indent="-228600" algn="ctr">
              <a:lnSpc>
                <a:spcPct val="90000"/>
              </a:lnSpc>
            </a:pPr>
            <a:endParaRPr lang="en-US" sz="1600" dirty="0"/>
          </a:p>
          <a:p>
            <a:pPr marL="0" indent="-228600" algn="ctr">
              <a:lnSpc>
                <a:spcPct val="90000"/>
              </a:lnSpc>
            </a:pPr>
            <a:r>
              <a:rPr lang="en-US" sz="1600" dirty="0"/>
              <a:t>Git:</a:t>
            </a:r>
          </a:p>
          <a:p>
            <a:pPr marL="400050" lvl="1" indent="-228600" algn="ctr">
              <a:lnSpc>
                <a:spcPct val="90000"/>
              </a:lnSpc>
            </a:pPr>
            <a:r>
              <a:rPr lang="en-US" sz="1600" dirty="0">
                <a:hlinkClick r:id="rId4"/>
              </a:rPr>
              <a:t>https://github.com/nubank/fklearn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992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3100"/>
              <a:t>CASES - APLICAÇÕES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C569F-1D00-46DA-A9C7-38CC46695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62" b="9297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>
              <a:lnSpc>
                <a:spcPct val="90000"/>
              </a:lnSpc>
            </a:pPr>
            <a:endParaRPr lang="en-US" sz="1600" dirty="0"/>
          </a:p>
          <a:p>
            <a:pPr marL="0" indent="-228600">
              <a:lnSpc>
                <a:spcPct val="90000"/>
              </a:lnSpc>
            </a:pPr>
            <a:r>
              <a:rPr lang="en-US" sz="1600" dirty="0"/>
              <a:t>LINK</a:t>
            </a:r>
          </a:p>
          <a:p>
            <a:pPr marL="0" indent="-228600">
              <a:lnSpc>
                <a:spcPct val="90000"/>
              </a:lnSpc>
            </a:pPr>
            <a:endParaRPr lang="en-US" sz="1600" dirty="0"/>
          </a:p>
          <a:p>
            <a:pPr marL="0" indent="-228600">
              <a:lnSpc>
                <a:spcPct val="90000"/>
              </a:lnSpc>
            </a:pPr>
            <a:r>
              <a:rPr lang="en-US" sz="1600" dirty="0">
                <a:hlinkClick r:id="rId3"/>
              </a:rPr>
              <a:t>https://www.ibm.com/br-pt/cloud/machine-learning</a:t>
            </a:r>
            <a:endParaRPr lang="en-US" sz="1600" dirty="0"/>
          </a:p>
          <a:p>
            <a:pPr marL="0" indent="-228600">
              <a:lnSpc>
                <a:spcPct val="90000"/>
              </a:lnSpc>
            </a:pPr>
            <a:endParaRPr lang="en-US" sz="1600" dirty="0"/>
          </a:p>
          <a:p>
            <a:pPr marL="0" indent="-228600">
              <a:lnSpc>
                <a:spcPct val="90000"/>
              </a:lnSpc>
            </a:pPr>
            <a:r>
              <a:rPr lang="en-US" sz="1600" dirty="0">
                <a:hlinkClick r:id="rId4"/>
              </a:rPr>
              <a:t>https://www.ibm.com/br-pt/analytics/machine-learning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2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3100" dirty="0"/>
              <a:t>CASES - APLICAÇÕES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31C4C-B987-4F7E-B8EE-A99A0CA78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5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algn="ctr">
              <a:lnSpc>
                <a:spcPct val="90000"/>
              </a:lnSpc>
            </a:pPr>
            <a:r>
              <a:rPr lang="en-US" sz="1600" dirty="0"/>
              <a:t>LINK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https://medium.com/netflix-techblog/distributed-neural-networks-with-gpus-in-the-aws-cloud-ccf71e82056b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339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2900"/>
              <a:t>QUESTÕES DE CONCURSOS - ALTERNATIVAS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hlinkClick r:id="rId2"/>
              </a:rPr>
              <a:t>https://www.qconcursos.com/questoes-de-concursos/questoes/f05048f3-3a?from_omniauth=true&amp;provider=facebook#_=_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B7C55-52A4-45AA-882A-5EA0FFCF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" y="84909"/>
            <a:ext cx="9144000" cy="40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2900"/>
              <a:t>QUESTÕES DE CONCURSOS - ALTERNATIVAS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hlinkClick r:id="rId2"/>
              </a:rPr>
              <a:t>https://www.qconcursos.com/questoes-de-concursos/questoes/f05048f3-3a?from_omniauth=true&amp;provider=facebook#_=_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7E743-FE04-46CE-A098-F3FF208F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37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 sz="2900"/>
              <a:t>QUESTÕES DE CONCURSOS - ALTERNATIVAS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hlinkClick r:id="rId2"/>
              </a:rPr>
              <a:t>https://www.qconcursos.com/questoes-de-concursos/questoes/76644215-bc?from_omniauth=true&amp;provider=facebook#_=_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4F72-6097-4A1A-B8BE-CDE14D6A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0025"/>
            <a:ext cx="78867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5400">
                <a:solidFill>
                  <a:srgbClr val="C00000"/>
                </a:solidFill>
              </a:rPr>
              <a:t>Referência Bibliográfica</a:t>
            </a:r>
            <a:endParaRPr lang="pt-BR" altLang="pt-BR" sz="5400" dirty="0">
              <a:solidFill>
                <a:srgbClr val="C00000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7200" y="1412776"/>
            <a:ext cx="8229600" cy="38449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u="sng" dirty="0">
                <a:hlinkClick r:id="rId2"/>
              </a:rPr>
              <a:t>https://www.significados.com.br/machine-learning/</a:t>
            </a:r>
            <a:r>
              <a:rPr lang="pt-BR" altLang="pt-BR" sz="1600" dirty="0">
                <a:solidFill>
                  <a:schemeClr val="tx2"/>
                </a:solidFill>
              </a:rPr>
              <a:t>(29/09/2019)</a:t>
            </a:r>
          </a:p>
          <a:p>
            <a:r>
              <a:rPr lang="pt-BR" sz="1600" u="sng" dirty="0">
                <a:hlinkClick r:id="rId3"/>
              </a:rPr>
              <a:t>https://www.sas.com/pt_br/insights/analytics/deep-learning.html</a:t>
            </a:r>
            <a:r>
              <a:rPr lang="pt-BR" sz="1600" u="sng" dirty="0"/>
              <a:t> </a:t>
            </a:r>
            <a:r>
              <a:rPr lang="pt-BR" altLang="pt-BR" sz="1600" dirty="0">
                <a:solidFill>
                  <a:schemeClr val="tx2"/>
                </a:solidFill>
              </a:rPr>
              <a:t>(29/09/2019)</a:t>
            </a:r>
          </a:p>
          <a:p>
            <a:r>
              <a:rPr lang="en-US" sz="1600" dirty="0">
                <a:hlinkClick r:id="rId4"/>
              </a:rPr>
              <a:t>https://data-flair.training/blogs/deep-learning-tutorial/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</a:p>
          <a:p>
            <a:r>
              <a:rPr lang="en-US" sz="1600" dirty="0">
                <a:hlinkClick r:id="rId5"/>
              </a:rPr>
              <a:t>https://www.institutodeengenharia.org.br/site/2019/04/01/nobel-da-computacao%E2%80%8B-vai-para-os-pais-do-deep-learning/</a:t>
            </a:r>
            <a:r>
              <a:rPr lang="en-US" sz="1600" dirty="0"/>
              <a:t> </a:t>
            </a:r>
            <a:r>
              <a:rPr lang="pt-BR" altLang="pt-BR" sz="1600" dirty="0">
                <a:solidFill>
                  <a:schemeClr val="tx2"/>
                </a:solidFill>
              </a:rPr>
              <a:t>(29/09/2019)</a:t>
            </a:r>
          </a:p>
          <a:p>
            <a:r>
              <a:rPr lang="en-US" sz="1600" dirty="0">
                <a:hlinkClick r:id="rId6"/>
              </a:rPr>
              <a:t>https://www.youtube.com/watch?v=Iuz_jc96bQk</a:t>
            </a:r>
            <a:r>
              <a:rPr lang="en-US" sz="1600" dirty="0"/>
              <a:t> 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https://www.youtube.com/watch?v=1_c_MA1F-vU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https://blog.nubank.com.br/nubank-abre-sua-biblioteca-de-machine-learning/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https://www.ibm.com/br-pt/cloud/machine-learning</a:t>
            </a:r>
            <a:r>
              <a:rPr lang="en-US" sz="1600" dirty="0"/>
              <a:t> 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/>
          </a:p>
          <a:p>
            <a:r>
              <a:rPr lang="en-US" sz="1600" dirty="0">
                <a:hlinkClick r:id="rId10"/>
              </a:rPr>
              <a:t>https://medium.com/netflix-techblog/distributed-neural-networks-with-gpus-in-the-aws-cloud-ccf71e82056b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/>
          </a:p>
          <a:p>
            <a:r>
              <a:rPr lang="en-US" sz="1600" dirty="0">
                <a:hlinkClick r:id="rId11"/>
              </a:rPr>
              <a:t>https://www.qconcursos.com/questoes-de-concursos/questoes/76644215-bc?from_omniauth=true&amp;provider=facebook#_=_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  <a:endParaRPr lang="en-US" sz="1600" dirty="0">
              <a:hlinkClick r:id="rId11"/>
            </a:endParaRPr>
          </a:p>
          <a:p>
            <a:r>
              <a:rPr lang="en-US" sz="1600" dirty="0">
                <a:hlinkClick r:id="rId12"/>
              </a:rPr>
              <a:t>https://www.qconcursos.com/questoes-de-concursos/questoes/f05048f3-3a?from_omniauth=true&amp;provider=facebook#_=_</a:t>
            </a:r>
            <a:r>
              <a:rPr lang="pt-BR" altLang="pt-BR" sz="1600" dirty="0">
                <a:solidFill>
                  <a:schemeClr val="tx2"/>
                </a:solidFill>
              </a:rPr>
              <a:t>(01/10/2019)</a:t>
            </a:r>
          </a:p>
          <a:p>
            <a:endParaRPr lang="en-US" sz="1600" dirty="0"/>
          </a:p>
          <a:p>
            <a:pPr marL="0" indent="0" algn="ctr">
              <a:lnSpc>
                <a:spcPct val="9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9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90000"/>
              </a:lnSpc>
              <a:buNone/>
            </a:pPr>
            <a:endParaRPr lang="en-US" sz="1600" dirty="0"/>
          </a:p>
          <a:p>
            <a:pPr marL="0" indent="-228600" algn="ctr">
              <a:lnSpc>
                <a:spcPct val="90000"/>
              </a:lnSpc>
            </a:pPr>
            <a:endParaRPr lang="en-US" sz="1600" dirty="0"/>
          </a:p>
          <a:p>
            <a:endParaRPr lang="pt-BR" altLang="pt-BR" sz="1600" dirty="0">
              <a:solidFill>
                <a:schemeClr val="tx2"/>
              </a:solidFill>
            </a:endParaRPr>
          </a:p>
          <a:p>
            <a:endParaRPr lang="pt-BR" altLang="pt-BR" sz="1600" dirty="0">
              <a:solidFill>
                <a:schemeClr val="tx2"/>
              </a:solidFill>
            </a:endParaRPr>
          </a:p>
          <a:p>
            <a:endParaRPr lang="pt-BR" altLang="pt-BR" sz="2400" dirty="0">
              <a:solidFill>
                <a:schemeClr val="tx2"/>
              </a:solidFill>
            </a:endParaRPr>
          </a:p>
          <a:p>
            <a:endParaRPr lang="pt-BR" alt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5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1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524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2400" b="1" dirty="0">
                <a:solidFill>
                  <a:srgbClr val="C00000"/>
                </a:solidFill>
                <a:latin typeface="Arial" charset="0"/>
              </a:rPr>
              <a:t>TEMA: MACHINE LEARNING E DEEP LEARNING</a:t>
            </a:r>
          </a:p>
          <a:p>
            <a:endParaRPr lang="pt-BR" sz="2400" b="1" dirty="0">
              <a:solidFill>
                <a:srgbClr val="C00000"/>
              </a:solidFill>
              <a:latin typeface="Arial" charset="0"/>
            </a:endParaRPr>
          </a:p>
          <a:p>
            <a:r>
              <a:rPr lang="pt-BR" sz="2400" b="1" dirty="0">
                <a:solidFill>
                  <a:srgbClr val="C00000"/>
                </a:solidFill>
                <a:latin typeface="Arial" charset="0"/>
              </a:rPr>
              <a:t>TRIO:</a:t>
            </a:r>
          </a:p>
          <a:p>
            <a:r>
              <a:rPr lang="pt-BR" sz="2400" b="1" dirty="0">
                <a:solidFill>
                  <a:srgbClr val="C00000"/>
                </a:solidFill>
                <a:latin typeface="Arial" charset="0"/>
              </a:rPr>
              <a:t>ALEX</a:t>
            </a:r>
          </a:p>
          <a:p>
            <a:r>
              <a:rPr lang="pt-BR" sz="2400" b="1" dirty="0">
                <a:solidFill>
                  <a:srgbClr val="C00000"/>
                </a:solidFill>
                <a:latin typeface="Arial" charset="0"/>
              </a:rPr>
              <a:t>AKEMI</a:t>
            </a:r>
          </a:p>
          <a:p>
            <a:r>
              <a:rPr lang="pt-BR" sz="2400" b="1" dirty="0">
                <a:solidFill>
                  <a:srgbClr val="C00000"/>
                </a:solidFill>
                <a:latin typeface="Arial" charset="0"/>
              </a:rPr>
              <a:t>GIZELE CORREIA</a:t>
            </a:r>
          </a:p>
          <a:p>
            <a:endParaRPr lang="pt-BR" sz="2400" b="1" dirty="0">
              <a:solidFill>
                <a:srgbClr val="C00000"/>
              </a:solidFill>
              <a:latin typeface="Arial" charset="0"/>
            </a:endParaRPr>
          </a:p>
          <a:p>
            <a:endParaRPr lang="pt-BR" sz="2400" b="1" dirty="0">
              <a:solidFill>
                <a:srgbClr val="C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1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1143000"/>
          </a:xfrm>
        </p:spPr>
        <p:txBody>
          <a:bodyPr>
            <a:normAutofit/>
          </a:bodyPr>
          <a:lstStyle/>
          <a:p>
            <a:r>
              <a:rPr lang="pt-BR" altLang="pt-BR" sz="4800" dirty="0">
                <a:solidFill>
                  <a:srgbClr val="C00000"/>
                </a:solidFill>
              </a:rPr>
              <a:t>CONCEITO</a:t>
            </a:r>
            <a:endParaRPr lang="pt-BR" altLang="pt-BR" sz="4000" dirty="0">
              <a:solidFill>
                <a:srgbClr val="C0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 algn="ctr">
              <a:buFont typeface="Arial" pitchFamily="34" charset="0"/>
              <a:buNone/>
            </a:pPr>
            <a:r>
              <a:rPr lang="pt-BR" dirty="0"/>
              <a:t>“Aprendizado de máquina”</a:t>
            </a:r>
          </a:p>
          <a:p>
            <a:pPr marL="0" indent="0" algn="ctr">
              <a:buFont typeface="Arial" pitchFamily="34" charset="0"/>
              <a:buNone/>
            </a:pPr>
            <a:endParaRPr lang="pt-BR" dirty="0"/>
          </a:p>
          <a:p>
            <a:pPr marL="0" indent="0" algn="ctr">
              <a:buFont typeface="Arial" pitchFamily="34" charset="0"/>
              <a:buNone/>
            </a:pPr>
            <a:r>
              <a:rPr lang="pt-BR" dirty="0"/>
              <a:t>Faz parte da IA, e permite que a máquina aprenda a fazer coisas, que seriam executadas por humanos, com base em dados que são passadas a elas. Tudo feito através de algoritmos específicos.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E16ED-26E1-4775-9EFC-8BEE08EA9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764704"/>
            <a:ext cx="4005610" cy="10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1143000"/>
          </a:xfrm>
        </p:spPr>
        <p:txBody>
          <a:bodyPr>
            <a:normAutofit/>
          </a:bodyPr>
          <a:lstStyle/>
          <a:p>
            <a:r>
              <a:rPr lang="pt-BR" altLang="pt-BR" sz="4800" dirty="0">
                <a:solidFill>
                  <a:srgbClr val="C00000"/>
                </a:solidFill>
              </a:rPr>
              <a:t>CONCEITO</a:t>
            </a:r>
            <a:endParaRPr lang="pt-BR" altLang="pt-BR" sz="40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4C851-AB86-4B27-9CA1-42D822A9A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36712"/>
            <a:ext cx="6859860" cy="48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1143000"/>
          </a:xfrm>
        </p:spPr>
        <p:txBody>
          <a:bodyPr>
            <a:normAutofit/>
          </a:bodyPr>
          <a:lstStyle/>
          <a:p>
            <a:r>
              <a:rPr lang="pt-BR" altLang="pt-BR" sz="4800" dirty="0">
                <a:solidFill>
                  <a:srgbClr val="C00000"/>
                </a:solidFill>
              </a:rPr>
              <a:t>CONCEITO</a:t>
            </a:r>
            <a:endParaRPr lang="pt-BR" altLang="pt-BR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8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t-BR" altLang="pt-BR" sz="4000" dirty="0"/>
              <a:t>	</a:t>
            </a:r>
            <a:r>
              <a:rPr lang="pt-BR" altLang="pt-BR" sz="4800" dirty="0">
                <a:solidFill>
                  <a:srgbClr val="C00000"/>
                </a:solidFill>
              </a:rPr>
              <a:t>CONCEITO</a:t>
            </a:r>
            <a:endParaRPr lang="pt-BR" altLang="pt-BR" sz="4000" dirty="0">
              <a:solidFill>
                <a:srgbClr val="C00000"/>
              </a:solidFill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851920" y="1417638"/>
            <a:ext cx="483488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dirty="0"/>
              <a:t>É um tipo de Machine Learning</a:t>
            </a:r>
          </a:p>
          <a:p>
            <a:pPr marL="0" indent="0">
              <a:buFont typeface="Arial" pitchFamily="34" charset="0"/>
              <a:buNone/>
            </a:pPr>
            <a:r>
              <a:rPr lang="pt-BR" dirty="0"/>
              <a:t>Porém acrescenta o aprendizado baseado em redes neurais. Para aproximar mais ainda as tarefas da execução humana.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40201-BC11-4DE5-B485-558F0659D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2736"/>
            <a:ext cx="312720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0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t-BR" altLang="pt-BR" sz="4000" dirty="0"/>
              <a:t>	</a:t>
            </a:r>
            <a:r>
              <a:rPr lang="pt-BR" altLang="pt-BR" sz="4800" dirty="0">
                <a:solidFill>
                  <a:srgbClr val="C00000"/>
                </a:solidFill>
              </a:rPr>
              <a:t>CONCEITO</a:t>
            </a:r>
            <a:endParaRPr lang="pt-BR" altLang="pt-BR" sz="40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Resultado de imagem para deep learning">
            <a:extLst>
              <a:ext uri="{FF2B5EF4-FFF2-40B4-BE49-F238E27FC236}">
                <a16:creationId xmlns:a16="http://schemas.microsoft.com/office/drawing/2014/main" id="{EA719002-3452-4350-900C-3614FA8B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4" y="1700808"/>
            <a:ext cx="805711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9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6BA53-DD1C-4434-994C-E1D6AF9CC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5" b="23374"/>
          <a:stretch/>
        </p:blipFill>
        <p:spPr>
          <a:xfrm>
            <a:off x="20" y="-247445"/>
            <a:ext cx="9143980" cy="3820461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Nome do </a:t>
            </a:r>
            <a:r>
              <a:rPr lang="en-US" sz="2000" dirty="0" err="1">
                <a:latin typeface="+mn-lt"/>
                <a:ea typeface="+mn-ea"/>
                <a:cs typeface="+mn-cs"/>
              </a:rPr>
              <a:t>vídeo</a:t>
            </a:r>
            <a:r>
              <a:rPr lang="en-US" sz="2000" dirty="0">
                <a:latin typeface="+mn-lt"/>
                <a:ea typeface="+mn-ea"/>
                <a:cs typeface="+mn-cs"/>
              </a:rPr>
              <a:t>/</a:t>
            </a:r>
            <a:r>
              <a:rPr lang="en-US" sz="2000" dirty="0" err="1">
                <a:latin typeface="+mn-lt"/>
                <a:ea typeface="+mn-ea"/>
                <a:cs typeface="+mn-cs"/>
              </a:rPr>
              <a:t>reportagem</a:t>
            </a:r>
            <a:r>
              <a:rPr lang="en-US" sz="2000" dirty="0">
                <a:latin typeface="+mn-lt"/>
                <a:ea typeface="+mn-ea"/>
                <a:cs typeface="+mn-cs"/>
              </a:rPr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O que é Machine Learning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Fonte: </a:t>
            </a:r>
            <a:r>
              <a:rPr lang="en-US" sz="2000" dirty="0">
                <a:latin typeface="+mn-lt"/>
                <a:ea typeface="+mn-ea"/>
                <a:cs typeface="+mn-cs"/>
                <a:hlinkClick r:id="rId3"/>
              </a:rPr>
              <a:t>https://www.youtube.com/watch?v=Iuz_jc96bQk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Data </a:t>
            </a:r>
            <a:r>
              <a:rPr lang="en-US" sz="2000" dirty="0" err="1">
                <a:latin typeface="+mn-lt"/>
                <a:ea typeface="+mn-ea"/>
                <a:cs typeface="+mn-cs"/>
              </a:rPr>
              <a:t>pesquisa</a:t>
            </a:r>
            <a:r>
              <a:rPr lang="en-US" sz="2000" dirty="0">
                <a:latin typeface="+mn-lt"/>
                <a:ea typeface="+mn-ea"/>
                <a:cs typeface="+mn-cs"/>
              </a:rPr>
              <a:t>: 01/10/2019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3E32EF1-3CD9-4C2E-92C2-ED611482A94D}"/>
              </a:ext>
            </a:extLst>
          </p:cNvPr>
          <p:cNvSpPr txBox="1">
            <a:spLocks/>
          </p:cNvSpPr>
          <p:nvPr/>
        </p:nvSpPr>
        <p:spPr>
          <a:xfrm>
            <a:off x="179512" y="3573016"/>
            <a:ext cx="384008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altLang="pt-BR" sz="3700" dirty="0">
                <a:solidFill>
                  <a:srgbClr val="FF0000"/>
                </a:solidFill>
              </a:rPr>
              <a:t>1 VÍDEO POR TÓPICO/CONCEITO</a:t>
            </a:r>
          </a:p>
        </p:txBody>
      </p:sp>
    </p:spTree>
    <p:extLst>
      <p:ext uri="{BB962C8B-B14F-4D97-AF65-F5344CB8AC3E}">
        <p14:creationId xmlns:p14="http://schemas.microsoft.com/office/powerpoint/2010/main" val="65338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pt-BR"/>
              <a:t>1 VÍDEO POR TÓPICO/CONCEITO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628650" y="1825625"/>
            <a:ext cx="28483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+mn-lt"/>
                <a:ea typeface="+mn-ea"/>
                <a:cs typeface="+mn-cs"/>
              </a:rPr>
              <a:t>Nome do </a:t>
            </a:r>
            <a:r>
              <a:rPr lang="en-US" sz="1700" dirty="0" err="1">
                <a:latin typeface="+mn-lt"/>
                <a:ea typeface="+mn-ea"/>
                <a:cs typeface="+mn-cs"/>
              </a:rPr>
              <a:t>vídeo</a:t>
            </a:r>
            <a:r>
              <a:rPr lang="en-US" sz="1700" dirty="0">
                <a:latin typeface="+mn-lt"/>
                <a:ea typeface="+mn-ea"/>
                <a:cs typeface="+mn-cs"/>
              </a:rPr>
              <a:t>/</a:t>
            </a:r>
            <a:r>
              <a:rPr lang="en-US" sz="1700" dirty="0" err="1">
                <a:latin typeface="+mn-lt"/>
                <a:ea typeface="+mn-ea"/>
                <a:cs typeface="+mn-cs"/>
              </a:rPr>
              <a:t>reportagem</a:t>
            </a:r>
            <a:r>
              <a:rPr lang="en-US" sz="1700" dirty="0"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800" b="1" dirty="0"/>
              <a:t>Redes </a:t>
            </a:r>
            <a:r>
              <a:rPr lang="en-US" sz="1800" b="1" dirty="0" err="1"/>
              <a:t>Neurais</a:t>
            </a:r>
            <a:r>
              <a:rPr lang="en-US" sz="1800" b="1" dirty="0"/>
              <a:t> e Machine Learning | </a:t>
            </a:r>
            <a:r>
              <a:rPr lang="en-US" sz="1800" b="1" dirty="0" err="1"/>
              <a:t>Nerdologia</a:t>
            </a:r>
            <a:r>
              <a:rPr lang="en-US" sz="1800" b="1" dirty="0"/>
              <a:t> Tech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+mn-lt"/>
                <a:ea typeface="+mn-ea"/>
                <a:cs typeface="+mn-cs"/>
              </a:rPr>
              <a:t>Fonte: </a:t>
            </a:r>
            <a:r>
              <a:rPr lang="en-US" sz="1800" dirty="0">
                <a:hlinkClick r:id="rId2"/>
              </a:rPr>
              <a:t>https://www.youtube.com/watch?v=1_c_MA1F-vU</a:t>
            </a:r>
            <a:endParaRPr lang="en-US" sz="1800" dirty="0"/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+mn-lt"/>
                <a:ea typeface="+mn-ea"/>
                <a:cs typeface="+mn-cs"/>
              </a:rPr>
              <a:t>Data </a:t>
            </a:r>
            <a:r>
              <a:rPr lang="en-US" sz="1700" dirty="0" err="1">
                <a:latin typeface="+mn-lt"/>
                <a:ea typeface="+mn-ea"/>
                <a:cs typeface="+mn-cs"/>
              </a:rPr>
              <a:t>pesquisa</a:t>
            </a:r>
            <a:r>
              <a:rPr lang="en-US" sz="1700" dirty="0">
                <a:latin typeface="+mn-lt"/>
                <a:ea typeface="+mn-ea"/>
                <a:cs typeface="+mn-cs"/>
              </a:rPr>
              <a:t>: 02/10/2019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ED656-E9C4-4226-B763-76A7BABDF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2" r="17130"/>
          <a:stretch/>
        </p:blipFill>
        <p:spPr>
          <a:xfrm>
            <a:off x="3995936" y="1412776"/>
            <a:ext cx="46748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99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531</Words>
  <Application>Microsoft Office PowerPoint</Application>
  <PresentationFormat>On-screen Show (4:3)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do Office</vt:lpstr>
      <vt:lpstr>PowerPoint Presentation</vt:lpstr>
      <vt:lpstr>ATIVIDADE 1</vt:lpstr>
      <vt:lpstr>CONCEITO</vt:lpstr>
      <vt:lpstr>CONCEITO</vt:lpstr>
      <vt:lpstr>CONCEITO</vt:lpstr>
      <vt:lpstr> CONCEITO</vt:lpstr>
      <vt:lpstr> CONCEITO</vt:lpstr>
      <vt:lpstr>PowerPoint Presentation</vt:lpstr>
      <vt:lpstr>1 VÍDEO POR TÓPICO/CONCEITO</vt:lpstr>
      <vt:lpstr>CASES - APLICAÇÕES</vt:lpstr>
      <vt:lpstr>CASES - APLICAÇÕES</vt:lpstr>
      <vt:lpstr>CASES - APLICAÇÕES</vt:lpstr>
      <vt:lpstr>QUESTÕES DE CONCURSOS - ALTERNATIVAS</vt:lpstr>
      <vt:lpstr>QUESTÕES DE CONCURSOS - ALTERNATIVAS</vt:lpstr>
      <vt:lpstr>QUESTÕES DE CONCURSOS - ALTERNATIVAS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Gizele Correia Cardoso Dos Santos</dc:creator>
  <cp:lastModifiedBy>Gizele Correia Cardoso Dos Santos</cp:lastModifiedBy>
  <cp:revision>4</cp:revision>
  <dcterms:created xsi:type="dcterms:W3CDTF">2019-10-02T16:41:00Z</dcterms:created>
  <dcterms:modified xsi:type="dcterms:W3CDTF">2019-10-16T22:56:51Z</dcterms:modified>
</cp:coreProperties>
</file>